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86" r:id="rId2"/>
    <p:sldId id="487" r:id="rId3"/>
    <p:sldId id="488" r:id="rId4"/>
    <p:sldId id="489" r:id="rId5"/>
    <p:sldId id="4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563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99281" autoAdjust="0"/>
  </p:normalViewPr>
  <p:slideViewPr>
    <p:cSldViewPr>
      <p:cViewPr>
        <p:scale>
          <a:sx n="90" d="100"/>
          <a:sy n="90" d="100"/>
        </p:scale>
        <p:origin x="-12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FB108-2806-4872-94E5-120CE6626377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06913-9F00-4CB3-B2B9-0737FC48F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LC separation and MS of  histone tryptic peptides allow for their post-translational modification </a:t>
            </a:r>
            <a:r>
              <a:rPr lang="en-US" sz="2400" b="1" i="1" dirty="0">
                <a:solidFill>
                  <a:srgbClr val="FF0000"/>
                </a:solidFill>
              </a:rPr>
              <a:t>quantitation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671935"/>
            <a:ext cx="3981451" cy="48013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For most K residues our histone assay, we monitor the possible occurrence of difference modifications (</a:t>
            </a:r>
            <a:r>
              <a:rPr lang="en-US" b="1" dirty="0">
                <a:solidFill>
                  <a:srgbClr val="CC9900"/>
                </a:solidFill>
              </a:rPr>
              <a:t>m</a:t>
            </a:r>
            <a:r>
              <a:rPr lang="en-US" b="1" dirty="0" smtClean="0">
                <a:solidFill>
                  <a:srgbClr val="CC9900"/>
                </a:solidFill>
              </a:rPr>
              <a:t>e1</a:t>
            </a:r>
            <a:r>
              <a:rPr lang="en-US" b="1" dirty="0" smtClean="0"/>
              <a:t>,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e2</a:t>
            </a:r>
            <a:r>
              <a:rPr lang="en-US" b="1" dirty="0" smtClean="0"/>
              <a:t>, </a:t>
            </a:r>
            <a:r>
              <a:rPr lang="en-US" b="1" dirty="0">
                <a:solidFill>
                  <a:srgbClr val="00B050"/>
                </a:solidFill>
              </a:rPr>
              <a:t>m</a:t>
            </a:r>
            <a:r>
              <a:rPr lang="en-US" b="1" dirty="0" smtClean="0">
                <a:solidFill>
                  <a:srgbClr val="00B050"/>
                </a:solidFill>
              </a:rPr>
              <a:t>e3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Ac</a:t>
            </a:r>
            <a:r>
              <a:rPr lang="en-US" dirty="0" smtClean="0"/>
              <a:t>) and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unmodified</a:t>
            </a:r>
            <a:r>
              <a:rPr lang="en-US" dirty="0" smtClean="0"/>
              <a:t> peptide.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-Different forms of the same peptide, apart of their mass differences, can have different retention times (Important for </a:t>
            </a:r>
            <a:r>
              <a:rPr lang="en-US" dirty="0" smtClean="0">
                <a:solidFill>
                  <a:srgbClr val="00B050"/>
                </a:solidFill>
              </a:rPr>
              <a:t>me3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Ac</a:t>
            </a:r>
            <a:r>
              <a:rPr lang="en-US" dirty="0" smtClean="0"/>
              <a:t>!). These two features allow us to identify and quantify histone modifications.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-Chromatographic separation and MS measured intensities of different forms of H4:K20 (</a:t>
            </a:r>
            <a:r>
              <a:rPr lang="en-US" b="1" u="sng" dirty="0" smtClean="0"/>
              <a:t>K</a:t>
            </a:r>
            <a:r>
              <a:rPr lang="en-US" dirty="0" smtClean="0"/>
              <a:t>VLR peptide) are presented.  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591" y="1781979"/>
            <a:ext cx="4781550" cy="4838700"/>
          </a:xfrm>
          <a:prstGeom prst="rect">
            <a:avLst/>
          </a:prstGeom>
          <a:solidFill>
            <a:srgbClr val="C00000"/>
          </a:solidFill>
          <a:ln>
            <a:noFill/>
          </a:ln>
        </p:spPr>
      </p:pic>
      <p:cxnSp>
        <p:nvCxnSpPr>
          <p:cNvPr id="15" name="Straight Arrow Connector 14"/>
          <p:cNvCxnSpPr/>
          <p:nvPr/>
        </p:nvCxnSpPr>
        <p:spPr>
          <a:xfrm flipH="1">
            <a:off x="5486400" y="2057400"/>
            <a:ext cx="381000" cy="353199"/>
          </a:xfrm>
          <a:prstGeom prst="straightConnector1">
            <a:avLst/>
          </a:prstGeom>
          <a:ln w="44450">
            <a:solidFill>
              <a:schemeClr val="accent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486400" y="5257800"/>
            <a:ext cx="381000" cy="381000"/>
          </a:xfrm>
          <a:prstGeom prst="straightConnector1">
            <a:avLst/>
          </a:prstGeom>
          <a:ln w="44450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732007" y="4951430"/>
            <a:ext cx="116593" cy="566319"/>
          </a:xfrm>
          <a:prstGeom prst="straightConnector1">
            <a:avLst/>
          </a:prstGeom>
          <a:ln w="44450">
            <a:solidFill>
              <a:schemeClr val="bg2">
                <a:lumMod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705600" y="5410200"/>
            <a:ext cx="190500" cy="509530"/>
          </a:xfrm>
          <a:prstGeom prst="straightConnector1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8531186" y="5446005"/>
            <a:ext cx="157680" cy="471430"/>
          </a:xfrm>
          <a:prstGeom prst="straightConnector1">
            <a:avLst/>
          </a:prstGeom>
          <a:ln w="44450">
            <a:solidFill>
              <a:srgbClr val="CC99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23333" y="1781979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90281" y="50154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m</a:t>
            </a:r>
            <a:r>
              <a:rPr lang="en-US" b="1" dirty="0" smtClean="0">
                <a:solidFill>
                  <a:srgbClr val="00B050"/>
                </a:solidFill>
              </a:rPr>
              <a:t>e3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742492" y="5117068"/>
            <a:ext cx="4203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Ac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21122" y="46598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2">
                    <a:lumMod val="25000"/>
                  </a:schemeClr>
                </a:solidFill>
              </a:rPr>
              <a:t>u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nmod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dirty="0"/>
          </a:p>
        </p:txBody>
      </p:sp>
      <p:sp>
        <p:nvSpPr>
          <p:cNvPr id="2048" name="TextBox 2047"/>
          <p:cNvSpPr txBox="1"/>
          <p:nvPr/>
        </p:nvSpPr>
        <p:spPr>
          <a:xfrm>
            <a:off x="8453460" y="5076673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m</a:t>
            </a:r>
            <a:r>
              <a:rPr lang="en-US" b="1" dirty="0" smtClean="0">
                <a:solidFill>
                  <a:srgbClr val="CC9900"/>
                </a:solidFill>
              </a:rPr>
              <a:t>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9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MRM-multi reaction monitoring 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828800"/>
            <a:ext cx="38719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-Our histone assay is targeted type of analysis based on MRM (multi reaction monitoring) technology</a:t>
            </a:r>
          </a:p>
          <a:p>
            <a:r>
              <a:rPr lang="en-US" sz="1600" dirty="0" smtClean="0"/>
              <a:t>-It means that triple-quad mass spectrometer is programmed to fragment only specific precursor peptides and measure intensity of specific products ions</a:t>
            </a:r>
          </a:p>
          <a:p>
            <a:r>
              <a:rPr lang="en-US" sz="1600" dirty="0" smtClean="0"/>
              <a:t>-For example for unmodified AKAKTR peptide:</a:t>
            </a:r>
          </a:p>
          <a:p>
            <a:r>
              <a:rPr lang="en-US" sz="1600" dirty="0"/>
              <a:t>d</a:t>
            </a:r>
            <a:r>
              <a:rPr lang="en-US" sz="1600" dirty="0" smtClean="0"/>
              <a:t>ouble charged  parent ion 421.7584 ++ was fragmented at retention time 31.4 min.   resulting in series of product ions :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y4 531.3249+</a:t>
            </a:r>
          </a:p>
          <a:p>
            <a:r>
              <a:rPr lang="en-US" sz="1600" dirty="0">
                <a:solidFill>
                  <a:srgbClr val="632B8D"/>
                </a:solidFill>
              </a:rPr>
              <a:t>y</a:t>
            </a:r>
            <a:r>
              <a:rPr lang="en-US" sz="1600" dirty="0" smtClean="0">
                <a:solidFill>
                  <a:srgbClr val="632B8D"/>
                </a:solidFill>
              </a:rPr>
              <a:t>3 460.2878+</a:t>
            </a:r>
          </a:p>
          <a:p>
            <a:r>
              <a:rPr lang="en-US" sz="1600" dirty="0">
                <a:solidFill>
                  <a:srgbClr val="FF0000"/>
                </a:solidFill>
              </a:rPr>
              <a:t>b</a:t>
            </a:r>
            <a:r>
              <a:rPr lang="en-US" sz="1600" dirty="0" smtClean="0">
                <a:solidFill>
                  <a:srgbClr val="FF0000"/>
                </a:solidFill>
              </a:rPr>
              <a:t>2 312.1918+</a:t>
            </a:r>
          </a:p>
          <a:p>
            <a:r>
              <a:rPr lang="en-US" sz="1600" dirty="0" smtClean="0"/>
              <a:t>-Only these specific ions are monitored and use for quantitation. We call them peptide transitions.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1" y="1839694"/>
            <a:ext cx="4700588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07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59621"/>
            <a:ext cx="874463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Example of MRM analysis for unmodified peptide AKAKTR from H2A histone</a:t>
            </a:r>
          </a:p>
          <a:p>
            <a:pPr algn="ctr"/>
            <a:r>
              <a:rPr lang="en-US" b="1" dirty="0" smtClean="0"/>
              <a:t> </a:t>
            </a:r>
            <a:r>
              <a:rPr lang="en-US" dirty="0" smtClean="0"/>
              <a:t>MRM event (which we called peptide transition) is repeated in each technical replicate of sample. Different line colors represent 3 different transition specific for unmodified H2A: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AKAKTR peptide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4799" y="2362200"/>
            <a:ext cx="8668431" cy="4355871"/>
            <a:chOff x="304799" y="2362200"/>
            <a:chExt cx="8668431" cy="4355871"/>
          </a:xfrm>
        </p:grpSpPr>
        <p:grpSp>
          <p:nvGrpSpPr>
            <p:cNvPr id="7" name="Group 6"/>
            <p:cNvGrpSpPr/>
            <p:nvPr/>
          </p:nvGrpSpPr>
          <p:grpSpPr>
            <a:xfrm>
              <a:off x="304799" y="2362200"/>
              <a:ext cx="8668431" cy="4114800"/>
              <a:chOff x="304799" y="2209800"/>
              <a:chExt cx="8668431" cy="411480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304799" y="2209800"/>
                <a:ext cx="4495801" cy="4114800"/>
                <a:chOff x="0" y="152400"/>
                <a:chExt cx="7043737" cy="5603139"/>
              </a:xfrm>
            </p:grpSpPr>
            <p:pic>
              <p:nvPicPr>
                <p:cNvPr id="5124" name="Picture 4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199" y="152400"/>
                  <a:ext cx="6967537" cy="1811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25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886" y="1981200"/>
                  <a:ext cx="7032851" cy="18834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26" name="Picture 6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3886200"/>
                  <a:ext cx="7043736" cy="18693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5127" name="Picture 7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19799" y="2314575"/>
                <a:ext cx="2953431" cy="401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2548829" y="2209800"/>
                <a:ext cx="1189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tech repl.1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548829" y="3673424"/>
                <a:ext cx="1189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tech repl.2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48829" y="4951806"/>
                <a:ext cx="1189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tech repl.3</a:t>
                </a:r>
                <a:endParaRPr lang="en-US" dirty="0"/>
              </a:p>
            </p:txBody>
          </p:sp>
          <p:sp>
            <p:nvSpPr>
              <p:cNvPr id="6" name="Right Arrow 5"/>
              <p:cNvSpPr/>
              <p:nvPr/>
            </p:nvSpPr>
            <p:spPr>
              <a:xfrm>
                <a:off x="5105400" y="3847204"/>
                <a:ext cx="762000" cy="4572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6019799" y="5907508"/>
              <a:ext cx="2953431" cy="7679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8403748">
              <a:off x="7123042" y="6180745"/>
              <a:ext cx="8130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/>
                <a:t>tech repl.2</a:t>
              </a:r>
              <a:endParaRPr lang="en-US" sz="11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8403748">
              <a:off x="6255928" y="6140637"/>
              <a:ext cx="8130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/>
                <a:t>tech repl.1</a:t>
              </a:r>
              <a:endParaRPr lang="en-US" sz="11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8403748">
              <a:off x="7932328" y="6180745"/>
              <a:ext cx="8130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/>
                <a:t>tech repl.3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825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MRM analysis in quantitation of histone posttranslational modifications 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570672"/>
            <a:ext cx="39814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results shown as  percent of given modification in total pule of given peptide which was quantified. </a:t>
            </a:r>
          </a:p>
          <a:p>
            <a:endParaRPr lang="en-US" dirty="0"/>
          </a:p>
          <a:p>
            <a:r>
              <a:rPr lang="en-US" dirty="0" smtClean="0"/>
              <a:t>Error bars are </a:t>
            </a:r>
            <a:r>
              <a:rPr lang="en-US" dirty="0" err="1" smtClean="0"/>
              <a:t>are</a:t>
            </a:r>
            <a:r>
              <a:rPr lang="en-US" dirty="0" smtClean="0"/>
              <a:t> </a:t>
            </a:r>
            <a:r>
              <a:rPr lang="en-US" dirty="0"/>
              <a:t>+/- one standard </a:t>
            </a:r>
            <a:r>
              <a:rPr lang="en-US" dirty="0" smtClean="0"/>
              <a:t>deviation obtained from sample  technical replicate intensities.</a:t>
            </a:r>
          </a:p>
          <a:p>
            <a:endParaRPr lang="en-US" dirty="0"/>
          </a:p>
          <a:p>
            <a:r>
              <a:rPr lang="en-US" dirty="0" smtClean="0"/>
              <a:t>Relative quantitation of posttranslational modifications for H4: K20 residue </a:t>
            </a:r>
            <a:r>
              <a:rPr lang="en-US" dirty="0"/>
              <a:t>(</a:t>
            </a:r>
            <a:r>
              <a:rPr lang="en-US" b="1" u="sng" dirty="0"/>
              <a:t>K</a:t>
            </a:r>
            <a:r>
              <a:rPr lang="en-US" dirty="0"/>
              <a:t>VLR peptide</a:t>
            </a:r>
            <a:r>
              <a:rPr lang="en-US" dirty="0" smtClean="0"/>
              <a:t>) for single sample is presented. </a:t>
            </a:r>
          </a:p>
          <a:p>
            <a:endParaRPr lang="en-US" dirty="0" smtClean="0"/>
          </a:p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1295400"/>
            <a:ext cx="4781549" cy="5008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6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MRM analysis in quantitation of histone posttranslational modifications 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570672"/>
            <a:ext cx="4038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Finally, results for many samples can be plotted simultaneously showing changes of relative abundances of histone mark modification.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Relative </a:t>
            </a:r>
            <a:r>
              <a:rPr lang="en-US" dirty="0"/>
              <a:t>quantitation of posttranslational modifications for H4: K20 residue (</a:t>
            </a:r>
            <a:r>
              <a:rPr lang="en-US" b="1" u="sng" dirty="0"/>
              <a:t>K</a:t>
            </a:r>
            <a:r>
              <a:rPr lang="en-US" dirty="0"/>
              <a:t>VLR peptide</a:t>
            </a:r>
            <a:r>
              <a:rPr lang="en-US" dirty="0" smtClean="0"/>
              <a:t>) for 6 different samples shown.</a:t>
            </a:r>
          </a:p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082436"/>
            <a:ext cx="4939393" cy="516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8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22041</TotalTime>
  <Words>373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MRM-multi reaction monitoring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Yupeng Zheng</dc:creator>
  <cp:lastModifiedBy>Jacek W Sikora</cp:lastModifiedBy>
  <cp:revision>706</cp:revision>
  <dcterms:created xsi:type="dcterms:W3CDTF">2006-08-16T00:00:00Z</dcterms:created>
  <dcterms:modified xsi:type="dcterms:W3CDTF">2015-07-02T19:02:49Z</dcterms:modified>
</cp:coreProperties>
</file>